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9" r:id="rId4"/>
    <p:sldId id="269" r:id="rId5"/>
    <p:sldId id="268" r:id="rId6"/>
    <p:sldId id="262" r:id="rId7"/>
    <p:sldId id="273" r:id="rId8"/>
    <p:sldId id="283" r:id="rId9"/>
    <p:sldId id="284" r:id="rId10"/>
    <p:sldId id="274" r:id="rId11"/>
    <p:sldId id="288" r:id="rId12"/>
    <p:sldId id="287" r:id="rId13"/>
    <p:sldId id="291" r:id="rId14"/>
    <p:sldId id="258" r:id="rId15"/>
    <p:sldId id="285" r:id="rId16"/>
    <p:sldId id="286" r:id="rId17"/>
    <p:sldId id="263" r:id="rId18"/>
    <p:sldId id="264" r:id="rId19"/>
    <p:sldId id="272" r:id="rId20"/>
    <p:sldId id="289" r:id="rId21"/>
    <p:sldId id="260" r:id="rId22"/>
    <p:sldId id="276" r:id="rId23"/>
    <p:sldId id="270" r:id="rId24"/>
    <p:sldId id="271" r:id="rId25"/>
    <p:sldId id="267" r:id="rId26"/>
    <p:sldId id="278" r:id="rId27"/>
    <p:sldId id="279" r:id="rId28"/>
    <p:sldId id="280" r:id="rId29"/>
    <p:sldId id="281" r:id="rId30"/>
    <p:sldId id="275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2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1C3F1-8DD7-2FF1-538B-5D3949035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297556" cy="100979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Arbitri:</a:t>
            </a:r>
            <a:endParaRPr lang="it-IT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043906C0-866D-5D28-651F-C3A78041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6D4F6E6C-F7DE-AB2C-8DD5-55C9415D72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AA200247-A9D1-44E1-30F9-C450D0954687}"/>
              </a:ext>
            </a:extLst>
          </p:cNvPr>
          <p:cNvSpPr txBox="1">
            <a:spLocks/>
          </p:cNvSpPr>
          <p:nvPr/>
        </p:nvSpPr>
        <p:spPr>
          <a:xfrm>
            <a:off x="2087880" y="2477729"/>
            <a:ext cx="7854696" cy="234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solidFill>
                  <a:srgbClr val="0070C0"/>
                </a:solidFill>
              </a:rPr>
              <a:t>la collaborazione </a:t>
            </a:r>
          </a:p>
          <a:p>
            <a:r>
              <a:rPr lang="it-IT" sz="3600" b="1" dirty="0">
                <a:solidFill>
                  <a:srgbClr val="0070C0"/>
                </a:solidFill>
              </a:rPr>
              <a:t>dal e con il Fiduciario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536D905-6764-65E4-F181-57495B9F2C4F}"/>
              </a:ext>
            </a:extLst>
          </p:cNvPr>
          <p:cNvSpPr/>
          <p:nvPr/>
        </p:nvSpPr>
        <p:spPr>
          <a:xfrm>
            <a:off x="285720" y="5310868"/>
            <a:ext cx="507286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Imola  21-23 febbraio 2025</a:t>
            </a:r>
          </a:p>
          <a:p>
            <a:r>
              <a:rPr lang="it-IT" dirty="0"/>
              <a:t>(AF Michele Gisolini e AN Massimo Maione)</a:t>
            </a:r>
          </a:p>
        </p:txBody>
      </p:sp>
    </p:spTree>
    <p:extLst>
      <p:ext uri="{BB962C8B-B14F-4D97-AF65-F5344CB8AC3E}">
        <p14:creationId xmlns:p14="http://schemas.microsoft.com/office/powerpoint/2010/main" val="302386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CE607-0A85-0A85-389D-D8394020E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935496"/>
            <a:ext cx="10363826" cy="4815838"/>
          </a:xfrm>
        </p:spPr>
        <p:txBody>
          <a:bodyPr>
            <a:normAutofit fontScale="25000" lnSpcReduction="20000"/>
          </a:bodyPr>
          <a:lstStyle/>
          <a:p>
            <a:r>
              <a:rPr lang="it-IT" sz="9600" b="1" dirty="0">
                <a:solidFill>
                  <a:srgbClr val="000000"/>
                </a:solidFill>
                <a:effectLst/>
              </a:rPr>
              <a:t>adeguato aggiornamento come da Linee Guida per Corsi, Esami e Promozioni</a:t>
            </a:r>
          </a:p>
          <a:p>
            <a:r>
              <a:rPr lang="it-IT" sz="9600" b="1" dirty="0">
                <a:solidFill>
                  <a:srgbClr val="000000"/>
                </a:solidFill>
                <a:effectLst/>
              </a:rPr>
              <a:t>alternanza degli Arbitri nello stesso evento</a:t>
            </a:r>
          </a:p>
          <a:p>
            <a:r>
              <a:rPr lang="it-IT" sz="9600" b="1" strike="dblStrike" dirty="0">
                <a:solidFill>
                  <a:srgbClr val="000000"/>
                </a:solidFill>
                <a:effectLst/>
              </a:rPr>
              <a:t>CONTENIMENTO DEI COSTI DI TRASFERTA</a:t>
            </a:r>
          </a:p>
          <a:p>
            <a:r>
              <a:rPr lang="it-IT" sz="9600" b="1" dirty="0">
                <a:solidFill>
                  <a:srgbClr val="FF0000"/>
                </a:solidFill>
                <a:effectLst/>
              </a:rPr>
              <a:t>discrezionalità del Designatore</a:t>
            </a:r>
          </a:p>
          <a:p>
            <a:r>
              <a:rPr lang="it-IT" sz="9600" b="1" dirty="0">
                <a:solidFill>
                  <a:srgbClr val="000000"/>
                </a:solidFill>
                <a:effectLst/>
              </a:rPr>
              <a:t>logistica (vicinanza territoriale, raggiungibilità, tempi di viaggio ecc.)</a:t>
            </a:r>
          </a:p>
          <a:p>
            <a:r>
              <a:rPr lang="it-IT" sz="9600" b="1" dirty="0">
                <a:solidFill>
                  <a:srgbClr val="000000"/>
                </a:solidFill>
                <a:effectLst/>
              </a:rPr>
              <a:t>non essere tesserati come Istruttori (solo per i tornei giovanili)</a:t>
            </a:r>
          </a:p>
          <a:p>
            <a:r>
              <a:rPr lang="it-IT" sz="9600" b="1" dirty="0">
                <a:solidFill>
                  <a:srgbClr val="000000"/>
                </a:solidFill>
                <a:effectLst/>
              </a:rPr>
              <a:t>preferenze espresse dall'Organizzatore</a:t>
            </a:r>
          </a:p>
          <a:p>
            <a:r>
              <a:rPr lang="it-IT" sz="9600" b="1" dirty="0">
                <a:solidFill>
                  <a:srgbClr val="000000"/>
                </a:solidFill>
                <a:effectLst/>
              </a:rPr>
              <a:t>punteggi arbitrali più bassi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70D9512D-2AA4-93D3-B6DF-97EBCE20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4AA22FDB-DB73-8E4C-3A2B-F2DEE3C0A3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B7B921E-2AB1-A0F2-398F-2095A86B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RIASSUMIAMO:</a:t>
            </a:r>
          </a:p>
        </p:txBody>
      </p:sp>
    </p:spTree>
    <p:extLst>
      <p:ext uri="{BB962C8B-B14F-4D97-AF65-F5344CB8AC3E}">
        <p14:creationId xmlns:p14="http://schemas.microsoft.com/office/powerpoint/2010/main" val="67008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DE39BF-5778-9FF0-550B-4045AD68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548473"/>
            <a:ext cx="6993487" cy="6309527"/>
          </a:xfrm>
          <a:prstGeom prst="rect">
            <a:avLst/>
          </a:prstGeom>
        </p:spPr>
      </p:pic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A752CE8D-F4D9-6724-87B5-0BCBF090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AD86544C-A62A-C677-AFB4-1AAD0F333A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CBD6EB4-3EE8-2E40-8761-D9E564557F4F}"/>
              </a:ext>
            </a:extLst>
          </p:cNvPr>
          <p:cNvSpPr/>
          <p:nvPr/>
        </p:nvSpPr>
        <p:spPr>
          <a:xfrm>
            <a:off x="3756074" y="166146"/>
            <a:ext cx="4768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CANDIDATURE: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8687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756074" y="360456"/>
            <a:ext cx="4768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CANDIDATURE:</a:t>
            </a:r>
            <a:endParaRPr lang="it-IT" sz="3200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70D9512D-2AA4-93D3-B6DF-97EBCE20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332065" cy="1332065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4AA22FDB-DB73-8E4C-3A2B-F2DEE3C0A3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2288" y="285729"/>
            <a:ext cx="1679118" cy="10788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3BD24F-4EFF-CB5D-5C05-2A9452F4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740" y="1553031"/>
            <a:ext cx="9589770" cy="5230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8BA4-2CE3-FA8D-65AE-8A699851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6182D-C83F-74DE-B436-D6A48291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Tornei non omologati?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07724-5C7E-DDAE-1F90-817390C868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/>
              </a:rPr>
              <a:t>I Tornei non omologati istituzionali</a:t>
            </a:r>
            <a:endParaRPr lang="it-IT" sz="3600" b="1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000000"/>
                </a:solidFill>
                <a:effectLst/>
              </a:rPr>
              <a:t>(CSS-TSS, eventualmente fasi locali del trofeo coni, e altri eventi a calendario esplicitamente non validi per l’</a:t>
            </a:r>
            <a:r>
              <a:rPr lang="it-IT" sz="3600" b="1" dirty="0" err="1">
                <a:solidFill>
                  <a:srgbClr val="000000"/>
                </a:solidFill>
                <a:effectLst/>
              </a:rPr>
              <a:t>elo</a:t>
            </a:r>
            <a:r>
              <a:rPr lang="it-IT" sz="3600" b="1" dirty="0">
                <a:solidFill>
                  <a:srgbClr val="000000"/>
                </a:solidFill>
                <a:effectLst/>
              </a:rPr>
              <a:t>)</a:t>
            </a:r>
          </a:p>
          <a:p>
            <a:pPr marL="0" indent="0">
              <a:buNone/>
            </a:pPr>
            <a:r>
              <a:rPr lang="it-IT" sz="3600" b="1" dirty="0">
                <a:solidFill>
                  <a:srgbClr val="FF0000"/>
                </a:solidFill>
                <a:effectLst/>
              </a:rPr>
              <a:t>sono a calendario e Rientrano nella casistica vista prima</a:t>
            </a:r>
          </a:p>
          <a:p>
            <a:pPr marL="0" indent="0">
              <a:buNone/>
            </a:pPr>
            <a:endParaRPr lang="it-IT" sz="4000" b="1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505DC29C-2918-0691-17A0-6B63DDC1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A7F7E1E9-C83A-8BE9-7DB4-18B44D1D54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8BA4-2CE3-FA8D-65AE-8A699851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6182D-C83F-74DE-B436-D6A48291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Tornei non omologati?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07724-5C7E-DDAE-1F90-817390C868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/>
              </a:rPr>
              <a:t>Agli Arbitri è vietato:</a:t>
            </a:r>
            <a:endParaRPr lang="it-IT" sz="3600" b="1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000000"/>
                </a:solidFill>
                <a:effectLst/>
              </a:rPr>
              <a:t>svolgere le funzioni loro proprie in manifestazioni non autorizzate dalla FSI,   </a:t>
            </a:r>
            <a:r>
              <a:rPr lang="it-IT" sz="3600" b="1" u="sng" dirty="0">
                <a:solidFill>
                  <a:srgbClr val="000000"/>
                </a:solidFill>
                <a:effectLst/>
              </a:rPr>
              <a:t>salvo apposita deroga </a:t>
            </a:r>
            <a:r>
              <a:rPr lang="it-IT" sz="3600" b="1" dirty="0">
                <a:solidFill>
                  <a:srgbClr val="000000"/>
                </a:solidFill>
                <a:effectLst/>
              </a:rPr>
              <a:t>o se facenti parti di attività di divulgazione;</a:t>
            </a:r>
          </a:p>
          <a:p>
            <a:pPr marL="0" indent="0">
              <a:buNone/>
            </a:pPr>
            <a:endParaRPr lang="it-IT" sz="4000" b="1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505DC29C-2918-0691-17A0-6B63DDC1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A7F7E1E9-C83A-8BE9-7DB4-18B44D1D54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6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9995F14-7B76-0AF1-3011-AD1A587CEB34}"/>
              </a:ext>
            </a:extLst>
          </p:cNvPr>
          <p:cNvSpPr txBox="1">
            <a:spLocks/>
          </p:cNvSpPr>
          <p:nvPr/>
        </p:nvSpPr>
        <p:spPr>
          <a:xfrm>
            <a:off x="913774" y="2367092"/>
            <a:ext cx="10363826" cy="43880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900" b="1" dirty="0">
                <a:solidFill>
                  <a:srgbClr val="FF0000"/>
                </a:solidFill>
              </a:rPr>
              <a:t>Agli Arbitri è vietato:</a:t>
            </a:r>
            <a:endParaRPr lang="it-IT" sz="39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3900" b="1" dirty="0">
                <a:solidFill>
                  <a:srgbClr val="000000"/>
                </a:solidFill>
                <a:effectLst/>
              </a:rPr>
              <a:t>rilasciare dichiarazione agli organi d’informazione con apprezzamenti riguardanti l’organizzazione, la conduzione e lo svolgimento di una qualsiasi manifestazione autorizzata dalla federazione;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3600" b="1" dirty="0"/>
          </a:p>
        </p:txBody>
      </p:sp>
      <p:pic>
        <p:nvPicPr>
          <p:cNvPr id="3" name="Immagine 2" descr="FSI.jpeg">
            <a:extLst>
              <a:ext uri="{FF2B5EF4-FFF2-40B4-BE49-F238E27FC236}">
                <a16:creationId xmlns:a16="http://schemas.microsoft.com/office/drawing/2014/main" id="{15E00D1A-EEA3-6908-33DC-64695FD6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5EEE6548-0193-61B3-686B-919F3912F2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DB9076-D3F1-F75B-1D95-7E53EE0C286A}"/>
              </a:ext>
            </a:extLst>
          </p:cNvPr>
          <p:cNvSpPr txBox="1"/>
          <p:nvPr/>
        </p:nvSpPr>
        <p:spPr>
          <a:xfrm>
            <a:off x="605790" y="2690336"/>
            <a:ext cx="112128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0000"/>
                </a:solidFill>
              </a:rPr>
              <a:t>G</a:t>
            </a:r>
            <a:r>
              <a:rPr lang="it-IT" sz="3600" b="1" dirty="0">
                <a:solidFill>
                  <a:srgbClr val="000000"/>
                </a:solidFill>
                <a:effectLst/>
              </a:rPr>
              <a:t>areggiare nella manifestazione da essi arbitrata;</a:t>
            </a:r>
          </a:p>
          <a:p>
            <a:r>
              <a:rPr lang="it-IT" sz="3600" b="1" dirty="0">
                <a:solidFill>
                  <a:srgbClr val="000000"/>
                </a:solidFill>
              </a:rPr>
              <a:t>A</a:t>
            </a:r>
            <a:r>
              <a:rPr lang="it-IT" sz="3600" b="1" dirty="0">
                <a:solidFill>
                  <a:srgbClr val="000000"/>
                </a:solidFill>
                <a:effectLst/>
              </a:rPr>
              <a:t>rbitrare manifestazioni di cui abbiano responsabilità organizzative;</a:t>
            </a:r>
          </a:p>
          <a:p>
            <a:r>
              <a:rPr lang="it-IT" sz="3600" b="1" dirty="0">
                <a:solidFill>
                  <a:srgbClr val="000000"/>
                </a:solidFill>
              </a:rPr>
              <a:t>E</a:t>
            </a:r>
            <a:r>
              <a:rPr lang="it-IT" sz="3600" b="1" dirty="0">
                <a:solidFill>
                  <a:srgbClr val="000000"/>
                </a:solidFill>
                <a:effectLst/>
              </a:rPr>
              <a:t>ssere direttore di gara in manifestazioni ove vi siano conflitti di interesse.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0D72E7-173D-D014-8CC1-ECADD916C4D7}"/>
              </a:ext>
            </a:extLst>
          </p:cNvPr>
          <p:cNvSpPr txBox="1"/>
          <p:nvPr/>
        </p:nvSpPr>
        <p:spPr>
          <a:xfrm>
            <a:off x="2660333" y="194131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3600" b="1" cap="all" dirty="0">
                <a:solidFill>
                  <a:srgbClr val="FF0000"/>
                </a:solidFill>
              </a:rPr>
              <a:t>Agli Arbitri è vietato:</a:t>
            </a:r>
            <a:endParaRPr lang="it-IT" sz="3600" b="1" cap="all" dirty="0">
              <a:solidFill>
                <a:srgbClr val="000000"/>
              </a:solidFill>
            </a:endParaRPr>
          </a:p>
        </p:txBody>
      </p:sp>
      <p:pic>
        <p:nvPicPr>
          <p:cNvPr id="6" name="Immagine 5" descr="FSI.jpeg">
            <a:extLst>
              <a:ext uri="{FF2B5EF4-FFF2-40B4-BE49-F238E27FC236}">
                <a16:creationId xmlns:a16="http://schemas.microsoft.com/office/drawing/2014/main" id="{5373BCCE-BA12-6F71-BD06-CC853E93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7" name="Immagine 6" descr="logoFIDE.png">
            <a:extLst>
              <a:ext uri="{FF2B5EF4-FFF2-40B4-BE49-F238E27FC236}">
                <a16:creationId xmlns:a16="http://schemas.microsoft.com/office/drawing/2014/main" id="{2FA49FF2-7EBE-9288-B822-A40C22C966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99616-9EEA-BFED-C8AB-2820CE11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EE25F6-5DEF-6AD7-8F1D-8F37A5FA25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620"/>
            <a:ext cx="10363826" cy="3834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L’ARBITRO:</a:t>
            </a:r>
            <a:endParaRPr lang="it-IT" sz="4000" b="1" dirty="0"/>
          </a:p>
          <a:p>
            <a:pPr algn="ctr"/>
            <a:r>
              <a:rPr lang="it-IT" sz="4000" b="1" dirty="0"/>
              <a:t>assicurare il corretto svolgimento dei tornei</a:t>
            </a:r>
          </a:p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IL </a:t>
            </a:r>
            <a:r>
              <a:rPr lang="it-IT" sz="4000" b="1" i="1" dirty="0" err="1">
                <a:solidFill>
                  <a:srgbClr val="FF0000"/>
                </a:solidFill>
              </a:rPr>
              <a:t>FiduciariO</a:t>
            </a:r>
            <a:r>
              <a:rPr lang="it-IT" sz="4000" b="1" i="1" dirty="0">
                <a:solidFill>
                  <a:srgbClr val="FF0000"/>
                </a:solidFill>
              </a:rPr>
              <a:t>:</a:t>
            </a:r>
            <a:endParaRPr lang="it-IT" sz="4000" b="1" dirty="0"/>
          </a:p>
          <a:p>
            <a:pPr algn="ctr"/>
            <a:r>
              <a:rPr lang="it-IT" sz="4000" b="1" dirty="0"/>
              <a:t>Garantire il supporto necessario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93003F1-4597-DFC2-0106-BE29D615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CHI può </a:t>
            </a:r>
            <a:r>
              <a:rPr lang="it-IT" b="1" dirty="0" err="1">
                <a:solidFill>
                  <a:srgbClr val="0070C0"/>
                </a:solidFill>
              </a:rPr>
              <a:t>farE</a:t>
            </a:r>
            <a:r>
              <a:rPr lang="it-IT" b="1" dirty="0">
                <a:solidFill>
                  <a:srgbClr val="0070C0"/>
                </a:solidFill>
              </a:rPr>
              <a:t> COSA?</a:t>
            </a:r>
          </a:p>
        </p:txBody>
      </p:sp>
      <p:pic>
        <p:nvPicPr>
          <p:cNvPr id="7" name="Immagine 6" descr="FSI.jpeg">
            <a:extLst>
              <a:ext uri="{FF2B5EF4-FFF2-40B4-BE49-F238E27FC236}">
                <a16:creationId xmlns:a16="http://schemas.microsoft.com/office/drawing/2014/main" id="{77FA067C-7010-1A02-35A2-955329B60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8" name="Immagine 7" descr="logoFIDE.png">
            <a:extLst>
              <a:ext uri="{FF2B5EF4-FFF2-40B4-BE49-F238E27FC236}">
                <a16:creationId xmlns:a16="http://schemas.microsoft.com/office/drawing/2014/main" id="{3D55D825-72EB-E5C4-992A-37C421848E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C21FA-D944-AD64-D8C7-B8BC5475D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5D50F-A464-5E27-0C9B-8453022925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620"/>
            <a:ext cx="10363826" cy="383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L’ARBITRO:</a:t>
            </a:r>
            <a:endParaRPr lang="it-IT" sz="4000" b="1" dirty="0"/>
          </a:p>
          <a:p>
            <a:pPr algn="ctr"/>
            <a:r>
              <a:rPr lang="it-IT" sz="4000" b="1" dirty="0"/>
              <a:t>Inviare con toro i dati dei tornei</a:t>
            </a:r>
          </a:p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IL </a:t>
            </a:r>
            <a:r>
              <a:rPr lang="it-IT" sz="4000" b="1" i="1" dirty="0" err="1">
                <a:solidFill>
                  <a:srgbClr val="FF0000"/>
                </a:solidFill>
              </a:rPr>
              <a:t>FiduciariO</a:t>
            </a:r>
            <a:r>
              <a:rPr lang="it-IT" sz="4000" b="1" i="1" dirty="0">
                <a:solidFill>
                  <a:srgbClr val="FF0000"/>
                </a:solidFill>
              </a:rPr>
              <a:t>:</a:t>
            </a:r>
            <a:endParaRPr lang="it-IT" sz="4000" b="1" dirty="0"/>
          </a:p>
          <a:p>
            <a:pPr algn="ctr"/>
            <a:r>
              <a:rPr lang="it-IT" sz="4000" b="1" dirty="0"/>
              <a:t>Controllare i dati inviati</a:t>
            </a:r>
          </a:p>
          <a:p>
            <a:pPr algn="ctr"/>
            <a:endParaRPr lang="it-IT" sz="4000" b="1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CC99780-EA2E-BCA1-21DA-390E847C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CHI può </a:t>
            </a:r>
            <a:r>
              <a:rPr lang="it-IT" b="1" dirty="0" err="1">
                <a:solidFill>
                  <a:srgbClr val="0070C0"/>
                </a:solidFill>
              </a:rPr>
              <a:t>farE</a:t>
            </a:r>
            <a:r>
              <a:rPr lang="it-IT" b="1" dirty="0">
                <a:solidFill>
                  <a:srgbClr val="0070C0"/>
                </a:solidFill>
              </a:rPr>
              <a:t> COSA?</a:t>
            </a:r>
          </a:p>
        </p:txBody>
      </p:sp>
      <p:pic>
        <p:nvPicPr>
          <p:cNvPr id="7" name="Immagine 6" descr="logoFIDE.png">
            <a:extLst>
              <a:ext uri="{FF2B5EF4-FFF2-40B4-BE49-F238E27FC236}">
                <a16:creationId xmlns:a16="http://schemas.microsoft.com/office/drawing/2014/main" id="{AFA414B7-1AB0-F51E-FC36-9CB24A2962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pic>
        <p:nvPicPr>
          <p:cNvPr id="8" name="Immagine 7" descr="FSI.jpeg">
            <a:extLst>
              <a:ext uri="{FF2B5EF4-FFF2-40B4-BE49-F238E27FC236}">
                <a16:creationId xmlns:a16="http://schemas.microsoft.com/office/drawing/2014/main" id="{C4E76010-0F4B-6763-8AFD-37B04A1D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0B732E9D-1680-5E52-D680-96DA34BD0771}"/>
              </a:ext>
            </a:extLst>
          </p:cNvPr>
          <p:cNvSpPr txBox="1">
            <a:spLocks/>
          </p:cNvSpPr>
          <p:nvPr/>
        </p:nvSpPr>
        <p:spPr>
          <a:xfrm>
            <a:off x="285720" y="1993723"/>
            <a:ext cx="11418733" cy="42187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IL </a:t>
            </a:r>
            <a:r>
              <a:rPr lang="it-IT" sz="3600" b="1" i="1" dirty="0" err="1">
                <a:solidFill>
                  <a:srgbClr val="FF0000"/>
                </a:solidFill>
              </a:rPr>
              <a:t>FiduciariO</a:t>
            </a:r>
            <a:r>
              <a:rPr lang="it-IT" sz="3600" b="1" i="1" dirty="0">
                <a:solidFill>
                  <a:srgbClr val="FF0000"/>
                </a:solidFill>
              </a:rPr>
              <a:t>:</a:t>
            </a:r>
            <a:endParaRPr lang="it-IT" sz="3600" dirty="0"/>
          </a:p>
          <a:p>
            <a:pPr marL="0" indent="0" algn="ctr">
              <a:buNone/>
            </a:pPr>
            <a:r>
              <a:rPr lang="it-IT" sz="3600" b="1" dirty="0"/>
              <a:t>Nel controllarli ne fa un attenta analisi e cerca di correggere, se possibile, eventuali errori o colmare lacune……</a:t>
            </a:r>
          </a:p>
          <a:p>
            <a:pPr marL="0" indent="0" algn="ctr">
              <a:buNone/>
            </a:pPr>
            <a:r>
              <a:rPr lang="it-IT" sz="3600" b="1" dirty="0"/>
              <a:t>Non sempre ci si riesce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F5182DB-F116-01D0-EFD4-46827460F3C3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10364451" cy="867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0070C0"/>
                </a:solidFill>
              </a:rPr>
              <a:t>CHI può farE COSA?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809F773A-529A-DBD5-3095-014A4B20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837776BB-DFD1-108C-553D-E70B90BE8B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025E8D-7685-195A-322B-8953AF2A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07" y="302876"/>
            <a:ext cx="2306019" cy="385765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F9FC114-1373-1002-1931-48CD0A3B9849}"/>
              </a:ext>
            </a:extLst>
          </p:cNvPr>
          <p:cNvSpPr txBox="1">
            <a:spLocks/>
          </p:cNvSpPr>
          <p:nvPr/>
        </p:nvSpPr>
        <p:spPr>
          <a:xfrm>
            <a:off x="2540290" y="4160528"/>
            <a:ext cx="7851648" cy="269747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5300" dirty="0">
                <a:solidFill>
                  <a:srgbClr val="0070C0"/>
                </a:solidFill>
                <a:latin typeface="Comic Sans MS" panose="030F0702030302020204" pitchFamily="66" charset="0"/>
              </a:rPr>
              <a:t>Ragioniamo insieme sulla parola Fiduciario…</a:t>
            </a:r>
            <a:br>
              <a:rPr lang="it-IT" sz="6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3EF1560F-A1A0-DF6D-B40A-B2A3FAA9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CD8FBAC3-B6CC-8F35-8D03-17CA3BA04D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8B92140-7CB4-EB20-D7F8-605BF1424ABC}"/>
              </a:ext>
            </a:extLst>
          </p:cNvPr>
          <p:cNvSpPr txBox="1">
            <a:spLocks/>
          </p:cNvSpPr>
          <p:nvPr/>
        </p:nvSpPr>
        <p:spPr>
          <a:xfrm>
            <a:off x="285720" y="3776803"/>
            <a:ext cx="11418733" cy="2041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E A VOLTE </a:t>
            </a:r>
            <a:endParaRPr lang="it-IT" sz="3600" dirty="0"/>
          </a:p>
          <a:p>
            <a:pPr marL="0" indent="0" algn="ctr">
              <a:buNone/>
            </a:pPr>
            <a:r>
              <a:rPr lang="it-IT" sz="3600" b="1" dirty="0"/>
              <a:t>PARTONO E-MAIL DALL’UFFICIO ELO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EC52EE-5CE9-B1DC-2EC0-22CF75D8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86" y="1282700"/>
            <a:ext cx="3810000" cy="2146300"/>
          </a:xfrm>
          <a:prstGeom prst="rect">
            <a:avLst/>
          </a:prstGeom>
        </p:spPr>
      </p:pic>
      <p:pic>
        <p:nvPicPr>
          <p:cNvPr id="9" name="Immagine 8" descr="FSI.jpeg">
            <a:extLst>
              <a:ext uri="{FF2B5EF4-FFF2-40B4-BE49-F238E27FC236}">
                <a16:creationId xmlns:a16="http://schemas.microsoft.com/office/drawing/2014/main" id="{9C916D60-E147-5AFC-9F66-51271876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10" name="Immagine 9" descr="logoFIDE.png">
            <a:extLst>
              <a:ext uri="{FF2B5EF4-FFF2-40B4-BE49-F238E27FC236}">
                <a16:creationId xmlns:a16="http://schemas.microsoft.com/office/drawing/2014/main" id="{2BAD9518-CE47-EA33-F1F0-0A41679F28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E43B-BF17-D24B-72A1-4CCEA8EA2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91695-50F7-C732-AFFD-13945248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CHI può </a:t>
            </a:r>
            <a:r>
              <a:rPr lang="it-IT" b="1" dirty="0" err="1">
                <a:solidFill>
                  <a:srgbClr val="0070C0"/>
                </a:solidFill>
              </a:rPr>
              <a:t>farE</a:t>
            </a:r>
            <a:r>
              <a:rPr lang="it-IT" b="1" dirty="0">
                <a:solidFill>
                  <a:srgbClr val="0070C0"/>
                </a:solidFill>
              </a:rPr>
              <a:t> COSA?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A5AEE-6A1F-FAD4-82DF-9C6259995E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620"/>
            <a:ext cx="10363826" cy="3834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L’ARBITRO:</a:t>
            </a:r>
            <a:endParaRPr lang="it-IT" sz="4000" b="1" dirty="0"/>
          </a:p>
          <a:p>
            <a:pPr algn="ctr"/>
            <a:r>
              <a:rPr lang="it-IT" sz="4000" b="1" dirty="0"/>
              <a:t>Mantenersi aggiornato</a:t>
            </a:r>
          </a:p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IL </a:t>
            </a:r>
            <a:r>
              <a:rPr lang="it-IT" sz="4000" b="1" i="1" dirty="0" err="1">
                <a:solidFill>
                  <a:srgbClr val="FF0000"/>
                </a:solidFill>
              </a:rPr>
              <a:t>FiduciariO</a:t>
            </a:r>
            <a:r>
              <a:rPr lang="it-IT" sz="4000" b="1" i="1" dirty="0">
                <a:solidFill>
                  <a:srgbClr val="FF0000"/>
                </a:solidFill>
              </a:rPr>
              <a:t> : </a:t>
            </a:r>
            <a:endParaRPr lang="it-IT" sz="4000" b="1" dirty="0"/>
          </a:p>
          <a:p>
            <a:pPr algn="ctr"/>
            <a:r>
              <a:rPr lang="it-IT" sz="4000" b="1" dirty="0"/>
              <a:t>Organizzare </a:t>
            </a:r>
            <a:r>
              <a:rPr lang="it-IT" sz="4000" b="1" dirty="0" err="1"/>
              <a:t>seminarI</a:t>
            </a:r>
            <a:r>
              <a:rPr lang="it-IT" sz="4000" b="1" dirty="0"/>
              <a:t> </a:t>
            </a:r>
            <a:r>
              <a:rPr lang="it-IT" sz="2400" b="1" dirty="0"/>
              <a:t>d’intesa con il comitato/delegazione regionale e l’approvazione della </a:t>
            </a:r>
            <a:r>
              <a:rPr lang="it-IT" sz="2400" b="1" dirty="0" err="1"/>
              <a:t>caf</a:t>
            </a:r>
            <a:endParaRPr lang="it-IT" sz="4000" b="1" dirty="0"/>
          </a:p>
          <a:p>
            <a:pPr algn="ctr"/>
            <a:endParaRPr lang="it-IT" sz="4000" b="1" dirty="0"/>
          </a:p>
        </p:txBody>
      </p:sp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AE083D0E-6510-3441-AF65-66EF21EA97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pic>
        <p:nvPicPr>
          <p:cNvPr id="5" name="Immagine 4" descr="FSI.jpeg">
            <a:extLst>
              <a:ext uri="{FF2B5EF4-FFF2-40B4-BE49-F238E27FC236}">
                <a16:creationId xmlns:a16="http://schemas.microsoft.com/office/drawing/2014/main" id="{0CED682F-522C-95A3-1FCE-C1889448F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5B060DDC-B860-9CC2-2C96-6F1989B80FFB}"/>
              </a:ext>
            </a:extLst>
          </p:cNvPr>
          <p:cNvSpPr txBox="1">
            <a:spLocks/>
          </p:cNvSpPr>
          <p:nvPr/>
        </p:nvSpPr>
        <p:spPr>
          <a:xfrm>
            <a:off x="285720" y="2542363"/>
            <a:ext cx="11418733" cy="42187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i="1" dirty="0">
                <a:solidFill>
                  <a:srgbClr val="FF0000"/>
                </a:solidFill>
              </a:rPr>
              <a:t>Come ci aggiorniamo:</a:t>
            </a:r>
            <a:endParaRPr lang="it-IT" sz="3600" dirty="0"/>
          </a:p>
          <a:p>
            <a:pPr algn="ctr"/>
            <a:r>
              <a:rPr lang="it-IT" sz="3600" b="1" dirty="0"/>
              <a:t>Leggere i regolamenti prima di ogni evento</a:t>
            </a:r>
          </a:p>
          <a:p>
            <a:pPr algn="ctr"/>
            <a:r>
              <a:rPr lang="it-IT" sz="3600" b="1" dirty="0"/>
              <a:t>Interpellare colleghi che hanno </a:t>
            </a:r>
            <a:r>
              <a:rPr lang="it-IT" sz="3600" b="1" dirty="0" err="1"/>
              <a:t>gia’</a:t>
            </a:r>
            <a:r>
              <a:rPr lang="it-IT" sz="3600" b="1" dirty="0"/>
              <a:t> arbitrato un simile evento</a:t>
            </a:r>
          </a:p>
          <a:p>
            <a:pPr algn="ctr"/>
            <a:r>
              <a:rPr lang="it-IT" sz="3600" b="1" dirty="0"/>
              <a:t>In ultimo: l’aiuto da «casa» del fiduciario</a:t>
            </a:r>
          </a:p>
        </p:txBody>
      </p:sp>
      <p:pic>
        <p:nvPicPr>
          <p:cNvPr id="3" name="Immagine 2" descr="FSI.jpeg">
            <a:extLst>
              <a:ext uri="{FF2B5EF4-FFF2-40B4-BE49-F238E27FC236}">
                <a16:creationId xmlns:a16="http://schemas.microsoft.com/office/drawing/2014/main" id="{277CBA23-B800-EA2A-EFB1-A7821A887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F6B3DA12-CB89-A01F-8EE7-AD9321A04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972EF3-D15C-F6A5-8279-0B1B68E242F6}"/>
              </a:ext>
            </a:extLst>
          </p:cNvPr>
          <p:cNvSpPr txBox="1"/>
          <p:nvPr/>
        </p:nvSpPr>
        <p:spPr>
          <a:xfrm>
            <a:off x="2651760" y="1027818"/>
            <a:ext cx="6800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3200" b="1" i="1" dirty="0">
                <a:solidFill>
                  <a:srgbClr val="0070C0"/>
                </a:solidFill>
              </a:rPr>
              <a:t>L’ARBITRO:</a:t>
            </a:r>
            <a:endParaRPr lang="it-IT" sz="3200" b="1" dirty="0">
              <a:solidFill>
                <a:srgbClr val="0070C0"/>
              </a:solidFill>
            </a:endParaRPr>
          </a:p>
          <a:p>
            <a:pPr algn="ctr"/>
            <a:r>
              <a:rPr lang="it-IT" sz="3200" b="1" dirty="0">
                <a:solidFill>
                  <a:srgbClr val="0070C0"/>
                </a:solidFill>
              </a:rPr>
              <a:t>Mantenersi aggiornato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8BA340-17C1-C2CE-D31B-6E6F9BA5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410" y="733833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D2B9-7168-905F-B904-AD193526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677C3-917A-2AEC-743F-31A62FDF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CHI può </a:t>
            </a:r>
            <a:r>
              <a:rPr lang="it-IT" b="1" dirty="0" err="1">
                <a:solidFill>
                  <a:srgbClr val="0070C0"/>
                </a:solidFill>
              </a:rPr>
              <a:t>farE</a:t>
            </a:r>
            <a:r>
              <a:rPr lang="it-IT" b="1" dirty="0">
                <a:solidFill>
                  <a:srgbClr val="0070C0"/>
                </a:solidFill>
              </a:rPr>
              <a:t> COSA?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515AD-706E-C103-BD13-CE39A66593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Fiduciari:</a:t>
            </a:r>
          </a:p>
          <a:p>
            <a:pPr algn="ctr"/>
            <a:r>
              <a:rPr lang="it-IT" sz="4000" b="1" dirty="0"/>
              <a:t>Organizzare corsi</a:t>
            </a:r>
          </a:p>
          <a:p>
            <a:pPr marL="0" indent="0" algn="ctr">
              <a:buNone/>
            </a:pPr>
            <a:r>
              <a:rPr lang="it-IT" sz="4000" b="1" dirty="0"/>
              <a:t>Per Aspiranti arbitri regionali ED ESAMI PER CANDIDATI NAZIONALI</a:t>
            </a: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60A6F026-ACF7-F95F-51BC-902B6FCE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92EEC55B-7DC8-FD8E-0648-E92ADB1905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E081B-2CAC-E161-A10E-1EBC758D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7D9DD-797C-252B-AF77-30A90147F8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620"/>
            <a:ext cx="10363826" cy="383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/>
              <a:t>ORGANIZZARE SEMINARI </a:t>
            </a:r>
          </a:p>
          <a:p>
            <a:pPr marL="0" indent="0" algn="ctr">
              <a:buNone/>
            </a:pPr>
            <a:r>
              <a:rPr lang="it-IT" sz="4000" b="1" dirty="0"/>
              <a:t>MA, a volte, NON BASTA:</a:t>
            </a:r>
            <a:endParaRPr lang="it-IT" sz="3600" dirty="0"/>
          </a:p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</a:rPr>
              <a:t>COSA ALTRO FARE?</a:t>
            </a:r>
            <a:r>
              <a:rPr lang="it-IT" sz="4000" dirty="0"/>
              <a:t> </a:t>
            </a:r>
          </a:p>
          <a:p>
            <a:pPr marL="0" indent="0" algn="ctr">
              <a:buNone/>
            </a:pPr>
            <a:r>
              <a:rPr lang="it-IT" sz="4000" b="1" dirty="0"/>
              <a:t>Noi, ad oggi, </a:t>
            </a:r>
            <a:r>
              <a:rPr lang="it-IT" sz="4000" b="1" dirty="0" err="1"/>
              <a:t>procedIAMO</a:t>
            </a:r>
            <a:r>
              <a:rPr lang="it-IT" sz="4000" b="1" dirty="0"/>
              <a:t> così:</a:t>
            </a:r>
          </a:p>
          <a:p>
            <a:pPr algn="ctr"/>
            <a:endParaRPr lang="it-IT" sz="4000" b="1" dirty="0"/>
          </a:p>
        </p:txBody>
      </p:sp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AF34D82C-082E-AB52-3EE1-6CBCD44708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pic>
        <p:nvPicPr>
          <p:cNvPr id="5" name="Immagine 4" descr="FSI.jpeg">
            <a:extLst>
              <a:ext uri="{FF2B5EF4-FFF2-40B4-BE49-F238E27FC236}">
                <a16:creationId xmlns:a16="http://schemas.microsoft.com/office/drawing/2014/main" id="{F3CF8F0E-7B0C-C35E-BD23-7B6E0367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FF150BE1-1931-7EA1-6A93-5CDC23447FED}"/>
              </a:ext>
            </a:extLst>
          </p:cNvPr>
          <p:cNvSpPr txBox="1">
            <a:spLocks/>
          </p:cNvSpPr>
          <p:nvPr/>
        </p:nvSpPr>
        <p:spPr>
          <a:xfrm>
            <a:off x="2168652" y="1879796"/>
            <a:ext cx="7854696" cy="3272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/>
              <a:t>Riunioni periodiche </a:t>
            </a:r>
          </a:p>
          <a:p>
            <a:pPr algn="ctr"/>
            <a:r>
              <a:rPr lang="it-IT" sz="3600" b="1" dirty="0"/>
              <a:t>E-mail con </a:t>
            </a:r>
            <a:r>
              <a:rPr lang="it-IT" sz="3600" b="1" dirty="0" err="1"/>
              <a:t>novita’</a:t>
            </a:r>
            <a:endParaRPr lang="it-IT" sz="3600" b="1" dirty="0"/>
          </a:p>
          <a:p>
            <a:pPr algn="ctr"/>
            <a:r>
              <a:rPr lang="it-IT" sz="3600" b="1" dirty="0"/>
              <a:t>Messaggistica istantanea </a:t>
            </a:r>
          </a:p>
          <a:p>
            <a:pPr algn="ctr"/>
            <a:r>
              <a:rPr lang="it-IT" sz="3600" b="1" dirty="0" err="1"/>
              <a:t>RepEribilità</a:t>
            </a:r>
            <a:r>
              <a:rPr lang="it-IT" sz="3600" b="1" dirty="0"/>
              <a:t> telefonica </a:t>
            </a:r>
          </a:p>
        </p:txBody>
      </p:sp>
      <p:pic>
        <p:nvPicPr>
          <p:cNvPr id="3" name="Immagine 2" descr="FSI.jpeg">
            <a:extLst>
              <a:ext uri="{FF2B5EF4-FFF2-40B4-BE49-F238E27FC236}">
                <a16:creationId xmlns:a16="http://schemas.microsoft.com/office/drawing/2014/main" id="{D5B4CFE9-D1F9-119A-5A22-60444B6A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F1332EA8-DB55-5E46-02CA-E4549640C6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67F188-33DF-A0DE-A944-55A07C6B48DF}"/>
              </a:ext>
            </a:extLst>
          </p:cNvPr>
          <p:cNvSpPr txBox="1"/>
          <p:nvPr/>
        </p:nvSpPr>
        <p:spPr>
          <a:xfrm>
            <a:off x="3047048" y="1026914"/>
            <a:ext cx="609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Riunioni periodiche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B4E153-B2D6-145C-8046-FE75812293D7}"/>
              </a:ext>
            </a:extLst>
          </p:cNvPr>
          <p:cNvSpPr txBox="1"/>
          <p:nvPr/>
        </p:nvSpPr>
        <p:spPr>
          <a:xfrm>
            <a:off x="537210" y="3423196"/>
            <a:ext cx="11269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La maggior parte eseguita on-line</a:t>
            </a:r>
          </a:p>
          <a:p>
            <a:pPr algn="ctr"/>
            <a:r>
              <a:rPr lang="it-IT" sz="4000" b="1" dirty="0"/>
              <a:t>A volte, ci si riesce, in presenza.</a:t>
            </a:r>
          </a:p>
          <a:p>
            <a:pPr algn="ctr"/>
            <a:r>
              <a:rPr lang="it-IT" sz="4000" b="1" dirty="0"/>
              <a:t>Il tutto crea anche spirito di appartenenza</a:t>
            </a:r>
          </a:p>
        </p:txBody>
      </p:sp>
      <p:pic>
        <p:nvPicPr>
          <p:cNvPr id="2" name="Immagine 1" descr="FSI.jpeg">
            <a:extLst>
              <a:ext uri="{FF2B5EF4-FFF2-40B4-BE49-F238E27FC236}">
                <a16:creationId xmlns:a16="http://schemas.microsoft.com/office/drawing/2014/main" id="{8CF60D46-D3E8-328C-C934-1A0520E3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BD14F93A-0ACA-7B95-1685-E2539A5ECA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8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BE1F3D-B5A7-AAE1-711D-FB44A5653FAC}"/>
              </a:ext>
            </a:extLst>
          </p:cNvPr>
          <p:cNvSpPr txBox="1"/>
          <p:nvPr/>
        </p:nvSpPr>
        <p:spPr>
          <a:xfrm>
            <a:off x="3047048" y="1118354"/>
            <a:ext cx="6097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E-mail con </a:t>
            </a:r>
            <a:r>
              <a:rPr lang="it-IT" sz="4000" b="1" dirty="0" err="1">
                <a:solidFill>
                  <a:srgbClr val="0070C0"/>
                </a:solidFill>
              </a:rPr>
              <a:t>novita’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2B72D2-5303-5BB2-3CA1-5D2F7992AA5C}"/>
              </a:ext>
            </a:extLst>
          </p:cNvPr>
          <p:cNvSpPr txBox="1"/>
          <p:nvPr/>
        </p:nvSpPr>
        <p:spPr>
          <a:xfrm>
            <a:off x="285720" y="2384405"/>
            <a:ext cx="115214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4000" b="1" dirty="0"/>
              <a:t>Con queste si aggiorna il settore su regolamenti in evoluzione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4000" b="1" dirty="0"/>
              <a:t>Squalifiche di giocatori/tesserati</a:t>
            </a:r>
          </a:p>
          <a:p>
            <a:pPr algn="ctr"/>
            <a:r>
              <a:rPr lang="it-IT" sz="4000" b="1" dirty="0"/>
              <a:t>Aggiornamenti software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4000" b="1" dirty="0"/>
              <a:t>Comunicazioni provenienti dalla CAF/FSI</a:t>
            </a:r>
          </a:p>
        </p:txBody>
      </p:sp>
      <p:pic>
        <p:nvPicPr>
          <p:cNvPr id="2" name="Immagine 1" descr="FSI.jpeg">
            <a:extLst>
              <a:ext uri="{FF2B5EF4-FFF2-40B4-BE49-F238E27FC236}">
                <a16:creationId xmlns:a16="http://schemas.microsoft.com/office/drawing/2014/main" id="{E21BCFB2-5DA7-1E9B-BF77-8A8AD291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FB331186-1352-B2D5-F8FF-8EE6561000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7463F-2C4A-696A-A792-B006A6A3E6FA}"/>
              </a:ext>
            </a:extLst>
          </p:cNvPr>
          <p:cNvSpPr txBox="1"/>
          <p:nvPr/>
        </p:nvSpPr>
        <p:spPr>
          <a:xfrm>
            <a:off x="3048953" y="889754"/>
            <a:ext cx="6097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Messaggistica istantanea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</a:rPr>
              <a:t>Reperibilità telefonica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F3F58-A6A0-0D5A-48AE-23A033E6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604" y="2828835"/>
            <a:ext cx="1743165" cy="17431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3C8F46-73C9-F326-7940-28941B54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1" y="2683509"/>
            <a:ext cx="2064176" cy="20682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25EF61-03A7-FAFC-49D5-90F5B8BE7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816" y="2882831"/>
            <a:ext cx="1743164" cy="1743164"/>
          </a:xfrm>
          <a:prstGeom prst="rect">
            <a:avLst/>
          </a:prstGeom>
        </p:spPr>
      </p:pic>
      <p:pic>
        <p:nvPicPr>
          <p:cNvPr id="10" name="Immagine 9" descr="FSI.jpeg">
            <a:extLst>
              <a:ext uri="{FF2B5EF4-FFF2-40B4-BE49-F238E27FC236}">
                <a16:creationId xmlns:a16="http://schemas.microsoft.com/office/drawing/2014/main" id="{4032CBE0-F753-37FE-C048-B182949DB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11" name="Immagine 10" descr="logoFIDE.png">
            <a:extLst>
              <a:ext uri="{FF2B5EF4-FFF2-40B4-BE49-F238E27FC236}">
                <a16:creationId xmlns:a16="http://schemas.microsoft.com/office/drawing/2014/main" id="{496A822D-16F6-5692-2C2A-455830F9EF9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8386" y="285728"/>
            <a:ext cx="2140388" cy="13752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AC6CA92-89F9-381A-B1B9-5FFF88FC3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2639395"/>
            <a:ext cx="3294381" cy="32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2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E2E72-84B3-5810-B3AD-246241B6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Noi la vediamo così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C270F0-37EA-DB6B-F895-B926D8A6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3244701"/>
            <a:ext cx="10364452" cy="158638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Controllori ma…….. soprattutto colleghi !</a:t>
            </a: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28408C8D-F277-3518-6F6E-D0F4B2EE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CBED77E4-A8E5-99F9-0C9A-C80BED730E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386" y="285728"/>
            <a:ext cx="2140388" cy="13752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5E018E-B443-B07F-6F38-580474B51FFC}"/>
              </a:ext>
            </a:extLst>
          </p:cNvPr>
          <p:cNvSpPr txBox="1"/>
          <p:nvPr/>
        </p:nvSpPr>
        <p:spPr>
          <a:xfrm>
            <a:off x="2883724" y="603998"/>
            <a:ext cx="6097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i="1" dirty="0">
                <a:solidFill>
                  <a:srgbClr val="FF0000"/>
                </a:solidFill>
              </a:rPr>
              <a:t>Fiduciari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5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6D2B9-7168-905F-B904-AD193526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677C3-917A-2AEC-743F-31A62FDF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416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RSA</a:t>
            </a: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36D62139-F958-ABFB-5405-75448121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75AA8439-652C-9AEC-2A41-1088B359F8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5D78C8C7-3704-FFC2-B64F-B30DB7A9D04C}"/>
              </a:ext>
            </a:extLst>
          </p:cNvPr>
          <p:cNvSpPr txBox="1">
            <a:spLocks/>
          </p:cNvSpPr>
          <p:nvPr/>
        </p:nvSpPr>
        <p:spPr>
          <a:xfrm>
            <a:off x="913774" y="1993723"/>
            <a:ext cx="10790679" cy="4218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dirty="0"/>
              <a:t>Allo scopo di ottimizzare la gestione periferica del Settore Arbitrale, </a:t>
            </a:r>
            <a:br>
              <a:rPr lang="it-IT" sz="3600" dirty="0"/>
            </a:br>
            <a:r>
              <a:rPr lang="it-IT" sz="3600" dirty="0"/>
              <a:t>la CAF suddivide il territorio nazionale </a:t>
            </a:r>
            <a:br>
              <a:rPr lang="it-IT" sz="3600" dirty="0"/>
            </a:br>
            <a:r>
              <a:rPr lang="it-IT" sz="3600" dirty="0"/>
              <a:t>in Aree formate da una o più Regioni, </a:t>
            </a:r>
            <a:br>
              <a:rPr lang="it-IT" sz="3600" dirty="0"/>
            </a:br>
            <a:r>
              <a:rPr lang="it-IT" sz="3600" dirty="0"/>
              <a:t>secondo criteri di razionalità ed economia.</a:t>
            </a:r>
          </a:p>
        </p:txBody>
      </p:sp>
    </p:spTree>
    <p:extLst>
      <p:ext uri="{BB962C8B-B14F-4D97-AF65-F5344CB8AC3E}">
        <p14:creationId xmlns:p14="http://schemas.microsoft.com/office/powerpoint/2010/main" val="366442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C07ABC-905A-C188-7E20-55AFDF5A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1160330"/>
            <a:ext cx="7463790" cy="5587180"/>
          </a:xfrm>
          <a:prstGeom prst="rect">
            <a:avLst/>
          </a:prstGeom>
        </p:spPr>
      </p:pic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F9526AC0-B27A-A063-0264-2840AA8B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C31CE87F-8477-A32C-C2DD-CAAFA3F0E2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8386" y="285728"/>
            <a:ext cx="2140388" cy="137520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31EC684F-F88C-6322-5D53-7D9E3B5C32C8}"/>
              </a:ext>
            </a:extLst>
          </p:cNvPr>
          <p:cNvSpPr txBox="1">
            <a:spLocks/>
          </p:cNvSpPr>
          <p:nvPr/>
        </p:nvSpPr>
        <p:spPr>
          <a:xfrm>
            <a:off x="822334" y="653938"/>
            <a:ext cx="10364451" cy="638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FF0000"/>
                </a:solidFill>
              </a:rPr>
              <a:t>In buona sostanza, ci siamo per voi</a:t>
            </a:r>
          </a:p>
        </p:txBody>
      </p:sp>
    </p:spTree>
    <p:extLst>
      <p:ext uri="{BB962C8B-B14F-4D97-AF65-F5344CB8AC3E}">
        <p14:creationId xmlns:p14="http://schemas.microsoft.com/office/powerpoint/2010/main" val="207528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age-62.jpeg">
            <a:extLst>
              <a:ext uri="{FF2B5EF4-FFF2-40B4-BE49-F238E27FC236}">
                <a16:creationId xmlns:a16="http://schemas.microsoft.com/office/drawing/2014/main" id="{FF7ABF84-DF8C-D9F6-D615-B6E95C14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988" y="1734715"/>
            <a:ext cx="9001442" cy="50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FSI.jpeg">
            <a:extLst>
              <a:ext uri="{FF2B5EF4-FFF2-40B4-BE49-F238E27FC236}">
                <a16:creationId xmlns:a16="http://schemas.microsoft.com/office/drawing/2014/main" id="{16039FFC-865E-2C79-3547-D6017633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565940" cy="156594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71C3099F-B842-B0AE-7BF7-7E4E5EB00E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4100" y="297159"/>
            <a:ext cx="1962180" cy="126070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0F5F7B8-220E-A5B9-D970-ECFBF31185DB}"/>
              </a:ext>
            </a:extLst>
          </p:cNvPr>
          <p:cNvSpPr/>
          <p:nvPr/>
        </p:nvSpPr>
        <p:spPr>
          <a:xfrm>
            <a:off x="3417153" y="535595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Michele e Massimo</a:t>
            </a:r>
          </a:p>
        </p:txBody>
      </p:sp>
    </p:spTree>
    <p:extLst>
      <p:ext uri="{BB962C8B-B14F-4D97-AF65-F5344CB8AC3E}">
        <p14:creationId xmlns:p14="http://schemas.microsoft.com/office/powerpoint/2010/main" val="20742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2021C-8C3A-C9F1-6EA4-F85CBC79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E00DB-209E-A784-1104-8E232ECE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2416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RSA</a:t>
            </a:r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598AED0F-1E45-D19A-735E-36762482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EE950307-D314-4D89-D370-A6EFF1C1EF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E5610832-9D97-5D5D-A239-7D7C6130D15A}"/>
              </a:ext>
            </a:extLst>
          </p:cNvPr>
          <p:cNvSpPr txBox="1">
            <a:spLocks/>
          </p:cNvSpPr>
          <p:nvPr/>
        </p:nvSpPr>
        <p:spPr>
          <a:xfrm>
            <a:off x="285720" y="1993722"/>
            <a:ext cx="11418733" cy="47728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dirty="0"/>
              <a:t>Entro 60 giorni dalla data dell’Assemblea Ordinaria, sentito il parere degli arbitri dell’Area e dei comitati o delegati regionali di competenza, la CAF nomina per il quadriennio olimpico il Fiduciario d’Area, designandolo tra gli Arbitri attivi dell’Area di appartenenza di categoria superiore ad arbitro regionale. </a:t>
            </a:r>
          </a:p>
        </p:txBody>
      </p:sp>
    </p:spTree>
    <p:extLst>
      <p:ext uri="{BB962C8B-B14F-4D97-AF65-F5344CB8AC3E}">
        <p14:creationId xmlns:p14="http://schemas.microsoft.com/office/powerpoint/2010/main" val="254692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FDE31-AFD7-308D-224D-FCF04958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27477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MA I COMPITI</a:t>
            </a:r>
          </a:p>
        </p:txBody>
      </p:sp>
      <p:pic>
        <p:nvPicPr>
          <p:cNvPr id="3" name="Immagine 2" descr="FSI.jpeg">
            <a:extLst>
              <a:ext uri="{FF2B5EF4-FFF2-40B4-BE49-F238E27FC236}">
                <a16:creationId xmlns:a16="http://schemas.microsoft.com/office/drawing/2014/main" id="{3F51B476-3EF2-078D-679D-CEDE9219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60744C4E-EB80-5A87-53E4-E381CD0BBC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66B72C-0293-C6DA-6488-E3CA3AD57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30" y="585243"/>
            <a:ext cx="3113253" cy="29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15BB-6F24-03CE-7F41-3CBBE074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1097C-2556-E69E-D39C-8377B918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CHI può </a:t>
            </a:r>
            <a:r>
              <a:rPr lang="it-IT" b="1" dirty="0" err="1">
                <a:solidFill>
                  <a:srgbClr val="0070C0"/>
                </a:solidFill>
              </a:rPr>
              <a:t>farE</a:t>
            </a:r>
            <a:r>
              <a:rPr lang="it-IT" b="1" dirty="0">
                <a:solidFill>
                  <a:srgbClr val="0070C0"/>
                </a:solidFill>
              </a:rPr>
              <a:t> COSA?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3D08B-FBDD-4070-38B5-024D75D73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6620"/>
            <a:ext cx="10363826" cy="383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L’ARBITRO:</a:t>
            </a:r>
            <a:endParaRPr lang="it-IT" sz="4000" b="1" dirty="0"/>
          </a:p>
          <a:p>
            <a:pPr algn="ctr"/>
            <a:r>
              <a:rPr lang="it-IT" sz="4000" b="1" dirty="0"/>
              <a:t>Scegliere a che tornei Candidarsi</a:t>
            </a:r>
          </a:p>
          <a:p>
            <a:pPr marL="0" indent="0">
              <a:buNone/>
            </a:pPr>
            <a:r>
              <a:rPr lang="it-IT" sz="4000" b="1" i="1" dirty="0">
                <a:solidFill>
                  <a:srgbClr val="FF0000"/>
                </a:solidFill>
              </a:rPr>
              <a:t>IL </a:t>
            </a:r>
            <a:r>
              <a:rPr lang="it-IT" sz="4000" b="1" i="1" dirty="0" err="1">
                <a:solidFill>
                  <a:srgbClr val="FF0000"/>
                </a:solidFill>
              </a:rPr>
              <a:t>FiduciarIO</a:t>
            </a:r>
            <a:r>
              <a:rPr lang="it-IT" sz="4000" b="1" i="1" dirty="0">
                <a:solidFill>
                  <a:srgbClr val="FF0000"/>
                </a:solidFill>
              </a:rPr>
              <a:t>:</a:t>
            </a:r>
            <a:endParaRPr lang="it-IT" sz="4000" b="1" dirty="0"/>
          </a:p>
          <a:p>
            <a:pPr algn="ctr"/>
            <a:r>
              <a:rPr lang="it-IT" sz="4000" b="1" dirty="0"/>
              <a:t>organizzare le </a:t>
            </a:r>
            <a:r>
              <a:rPr lang="it-IT" sz="4000" b="1" dirty="0" err="1"/>
              <a:t>DesignaZIONI</a:t>
            </a:r>
            <a:endParaRPr lang="it-IT" sz="4000" b="1" dirty="0"/>
          </a:p>
          <a:p>
            <a:pPr algn="ctr"/>
            <a:endParaRPr lang="it-IT" sz="4000" b="1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716DA45C-824D-C9D4-24C3-1B860F77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0965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A2767146-46F0-6981-5EFA-8FB7F915B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8AD51-AFDD-35FA-0FB1-D4BFF2C4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Designazione  Scontata?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5A2D1-0F6C-92D6-D76B-3F3ADB5F7B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000" b="1" dirty="0"/>
              <a:t>La designazione avviene secondo criteri prestabiliti ma, non sempre rispecchia le attese del candidato.</a:t>
            </a:r>
          </a:p>
          <a:p>
            <a:pPr marL="0" indent="0" algn="ctr">
              <a:buNone/>
            </a:pPr>
            <a:r>
              <a:rPr lang="it-IT" sz="4000" b="1" dirty="0" err="1">
                <a:solidFill>
                  <a:srgbClr val="FF0000"/>
                </a:solidFill>
              </a:rPr>
              <a:t>Perche</a:t>
            </a:r>
            <a:r>
              <a:rPr lang="it-IT" sz="4000" b="1" dirty="0">
                <a:solidFill>
                  <a:srgbClr val="FF0000"/>
                </a:solidFill>
              </a:rPr>
              <a:t>’?</a:t>
            </a:r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D173E3-C5A7-ED29-F2D8-FFAB54DAE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71" y="4885823"/>
            <a:ext cx="1645920" cy="1568316"/>
          </a:xfrm>
          <a:prstGeom prst="rect">
            <a:avLst/>
          </a:prstGeom>
        </p:spPr>
      </p:pic>
      <p:pic>
        <p:nvPicPr>
          <p:cNvPr id="5" name="Immagine 4" descr="FSI.jpeg">
            <a:extLst>
              <a:ext uri="{FF2B5EF4-FFF2-40B4-BE49-F238E27FC236}">
                <a16:creationId xmlns:a16="http://schemas.microsoft.com/office/drawing/2014/main" id="{45CEA37C-B52B-8466-D208-8688FEDF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0966"/>
            <a:ext cx="1691670" cy="1691670"/>
          </a:xfrm>
          <a:prstGeom prst="rect">
            <a:avLst/>
          </a:prstGeom>
        </p:spPr>
      </p:pic>
      <p:pic>
        <p:nvPicPr>
          <p:cNvPr id="6" name="Immagine 5" descr="logoFIDE.png">
            <a:extLst>
              <a:ext uri="{FF2B5EF4-FFF2-40B4-BE49-F238E27FC236}">
                <a16:creationId xmlns:a16="http://schemas.microsoft.com/office/drawing/2014/main" id="{C7FF09FA-2093-8739-E2AB-7D185F3954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4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2D3C4-D7ED-635D-5845-CF253E90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Designazione  criteri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A383D-0299-F1B3-8E5D-0A5D33F088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cs typeface="Times New Roman" panose="02020603050405020304" pitchFamily="18" charset="0"/>
              </a:rPr>
              <a:t>- eventuali indicazioni espresse dall'Organizzatore […]; </a:t>
            </a:r>
          </a:p>
          <a:p>
            <a:pPr marL="0" indent="0">
              <a:buNone/>
            </a:pPr>
            <a:r>
              <a:rPr lang="it-IT" sz="2800" b="1" dirty="0">
                <a:cs typeface="Times New Roman" panose="02020603050405020304" pitchFamily="18" charset="0"/>
              </a:rPr>
              <a:t>- [</a:t>
            </a:r>
            <a:r>
              <a:rPr lang="it-IT" sz="2800" b="1" dirty="0" err="1">
                <a:cs typeface="Times New Roman" panose="02020603050405020304" pitchFamily="18" charset="0"/>
              </a:rPr>
              <a:t>distaNZA</a:t>
            </a:r>
            <a:r>
              <a:rPr lang="it-IT" sz="2800" b="1" dirty="0">
                <a:cs typeface="Times New Roman" panose="02020603050405020304" pitchFamily="18" charset="0"/>
              </a:rPr>
              <a:t> dalla sede del torneo] per [designazioni di competenza dei] Fiduciari d’Area; </a:t>
            </a:r>
          </a:p>
          <a:p>
            <a:pPr marL="0" indent="0">
              <a:buNone/>
            </a:pPr>
            <a:r>
              <a:rPr lang="it-IT" sz="2800" b="1" dirty="0">
                <a:cs typeface="Times New Roman" panose="02020603050405020304" pitchFamily="18" charset="0"/>
              </a:rPr>
              <a:t>- adeguato aggiornamento [degli arbitri]</a:t>
            </a:r>
          </a:p>
          <a:p>
            <a:pPr marL="0" indent="0">
              <a:buNone/>
            </a:pPr>
            <a:r>
              <a:rPr lang="it-IT" sz="2800" b="1" dirty="0">
                <a:cs typeface="Times New Roman" panose="02020603050405020304" pitchFamily="18" charset="0"/>
              </a:rPr>
              <a:t>- alternanza degli Arbitri nello stesso evento </a:t>
            </a:r>
          </a:p>
          <a:p>
            <a:pPr marL="0" indent="0">
              <a:buNone/>
            </a:pPr>
            <a:r>
              <a:rPr lang="it-IT" sz="2800" b="1" dirty="0">
                <a:cs typeface="Times New Roman" panose="02020603050405020304" pitchFamily="18" charset="0"/>
              </a:rPr>
              <a:t>- valutazioni discrezionali del Designatore […]</a:t>
            </a:r>
          </a:p>
        </p:txBody>
      </p:sp>
      <p:pic>
        <p:nvPicPr>
          <p:cNvPr id="4" name="Immagine 3" descr="logoFIDE.png">
            <a:extLst>
              <a:ext uri="{FF2B5EF4-FFF2-40B4-BE49-F238E27FC236}">
                <a16:creationId xmlns:a16="http://schemas.microsoft.com/office/drawing/2014/main" id="{A80BEAA3-51FA-FDD7-5FCA-D058F9157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4066" y="285728"/>
            <a:ext cx="2140388" cy="1375205"/>
          </a:xfrm>
          <a:prstGeom prst="rect">
            <a:avLst/>
          </a:prstGeom>
        </p:spPr>
      </p:pic>
      <p:pic>
        <p:nvPicPr>
          <p:cNvPr id="5" name="Immagine 4" descr="FSI.jpeg">
            <a:extLst>
              <a:ext uri="{FF2B5EF4-FFF2-40B4-BE49-F238E27FC236}">
                <a16:creationId xmlns:a16="http://schemas.microsoft.com/office/drawing/2014/main" id="{0DCBA364-8187-F650-4810-5398B8A69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6" y="13195"/>
            <a:ext cx="1691670" cy="16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0FA66-354D-33F1-0C43-4505ECBB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valutazioni discrezionali del Designatore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078761-7EC6-5822-398E-265EEF4A34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45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400" b="1" dirty="0">
                <a:cs typeface="Times New Roman" panose="02020603050405020304" pitchFamily="18" charset="0"/>
              </a:rPr>
              <a:t>che possono tenere conto di elementi come, </a:t>
            </a:r>
            <a:r>
              <a:rPr lang="it-IT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ad esempio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2400" b="1" dirty="0">
                <a:cs typeface="Times New Roman" panose="02020603050405020304" pitchFamily="18" charset="0"/>
              </a:rPr>
              <a:t>i) punteggi arbitrali bassi </a:t>
            </a:r>
          </a:p>
          <a:p>
            <a:pPr marL="0" indent="0">
              <a:buNone/>
            </a:pPr>
            <a:r>
              <a:rPr lang="it-IT" sz="2400" b="1" dirty="0">
                <a:cs typeface="Times New Roman" panose="02020603050405020304" pitchFamily="18" charset="0"/>
              </a:rPr>
              <a:t>ii) possesso di tessera Istruttori (solo in caso di tornei giovanili) </a:t>
            </a:r>
          </a:p>
          <a:p>
            <a:pPr marL="0" indent="0">
              <a:buNone/>
            </a:pPr>
            <a:r>
              <a:rPr lang="it-IT" sz="2400" b="1" dirty="0">
                <a:cs typeface="Times New Roman" panose="02020603050405020304" pitchFamily="18" charset="0"/>
              </a:rPr>
              <a:t>iii) caratteristiche specifiche di un arbitro sulla base della tipologia della manifestazione, quali ad esempio lingue straniere parlate o capacità relazionali in tornei giovanili; </a:t>
            </a:r>
          </a:p>
          <a:p>
            <a:pPr marL="0" indent="0">
              <a:buNone/>
            </a:pPr>
            <a:r>
              <a:rPr lang="it-IT" sz="2400" b="1" dirty="0" err="1">
                <a:cs typeface="Times New Roman" panose="02020603050405020304" pitchFamily="18" charset="0"/>
              </a:rPr>
              <a:t>iV</a:t>
            </a:r>
            <a:r>
              <a:rPr lang="it-IT" sz="2400" b="1" dirty="0">
                <a:cs typeface="Times New Roman" panose="02020603050405020304" pitchFamily="18" charset="0"/>
              </a:rPr>
              <a:t>) necessità o opportunità che nello staff arbitrale siano presenti arbitri di entrambi i generi per eventuali controlli fairplay. </a:t>
            </a:r>
          </a:p>
          <a:p>
            <a:endParaRPr lang="it-IT" dirty="0"/>
          </a:p>
        </p:txBody>
      </p:sp>
      <p:pic>
        <p:nvPicPr>
          <p:cNvPr id="4" name="Immagine 3" descr="FSI.jpeg">
            <a:extLst>
              <a:ext uri="{FF2B5EF4-FFF2-40B4-BE49-F238E27FC236}">
                <a16:creationId xmlns:a16="http://schemas.microsoft.com/office/drawing/2014/main" id="{F09D854D-8E99-B4AE-F08A-9D8B3DC7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6" y="13195"/>
            <a:ext cx="1691670" cy="1691670"/>
          </a:xfrm>
          <a:prstGeom prst="rect">
            <a:avLst/>
          </a:prstGeom>
        </p:spPr>
      </p:pic>
      <p:pic>
        <p:nvPicPr>
          <p:cNvPr id="5" name="Immagine 4" descr="logoFIDE.png">
            <a:extLst>
              <a:ext uri="{FF2B5EF4-FFF2-40B4-BE49-F238E27FC236}">
                <a16:creationId xmlns:a16="http://schemas.microsoft.com/office/drawing/2014/main" id="{2B75B8D8-361A-598E-5C64-15BC0A6D1E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4116" y="171428"/>
            <a:ext cx="2140388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6821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1021</TotalTime>
  <Words>750</Words>
  <Application>Microsoft Office PowerPoint</Application>
  <PresentationFormat>Widescreen</PresentationFormat>
  <Paragraphs>110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Comic Sans MS</vt:lpstr>
      <vt:lpstr>Tahoma</vt:lpstr>
      <vt:lpstr>Times New Roman</vt:lpstr>
      <vt:lpstr>Tw Cen MT</vt:lpstr>
      <vt:lpstr>Goccia</vt:lpstr>
      <vt:lpstr>Arbitri:</vt:lpstr>
      <vt:lpstr>Presentazione standard di PowerPoint</vt:lpstr>
      <vt:lpstr>RSA</vt:lpstr>
      <vt:lpstr>RSA</vt:lpstr>
      <vt:lpstr>MA I COMPITI</vt:lpstr>
      <vt:lpstr>CHI può farE COSA?</vt:lpstr>
      <vt:lpstr>Designazione  Scontata?</vt:lpstr>
      <vt:lpstr>Designazione  criteri</vt:lpstr>
      <vt:lpstr>valutazioni discrezionali del Designatore</vt:lpstr>
      <vt:lpstr>RIASSUMIAMO:</vt:lpstr>
      <vt:lpstr>Presentazione standard di PowerPoint</vt:lpstr>
      <vt:lpstr>Presentazione standard di PowerPoint</vt:lpstr>
      <vt:lpstr>Tornei non omologati?</vt:lpstr>
      <vt:lpstr>Tornei non omologati?</vt:lpstr>
      <vt:lpstr>Presentazione standard di PowerPoint</vt:lpstr>
      <vt:lpstr>Presentazione standard di PowerPoint</vt:lpstr>
      <vt:lpstr>CHI può farE COSA?</vt:lpstr>
      <vt:lpstr>CHI può farE COSA?</vt:lpstr>
      <vt:lpstr>Presentazione standard di PowerPoint</vt:lpstr>
      <vt:lpstr>Presentazione standard di PowerPoint</vt:lpstr>
      <vt:lpstr>CHI può farE COSA?</vt:lpstr>
      <vt:lpstr>Presentazione standard di PowerPoint</vt:lpstr>
      <vt:lpstr>CHI può farE COSA?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Noi la vediamo così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Arbitri: </dc:title>
  <dc:creator>Michele Gisolini</dc:creator>
  <cp:lastModifiedBy>Michele Gisolini</cp:lastModifiedBy>
  <cp:revision>27</cp:revision>
  <dcterms:created xsi:type="dcterms:W3CDTF">2024-12-21T21:28:22Z</dcterms:created>
  <dcterms:modified xsi:type="dcterms:W3CDTF">2025-02-19T17:15:25Z</dcterms:modified>
</cp:coreProperties>
</file>